
<file path=[Content_Types].xml><?xml version="1.0" encoding="utf-8"?>
<Types xmlns="http://schemas.openxmlformats.org/package/2006/content-types">
  <Default Extension="tmp" ContentType="image/png"/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76" r:id="rId3"/>
    <p:sldId id="277" r:id="rId4"/>
    <p:sldId id="278" r:id="rId5"/>
    <p:sldId id="279" r:id="rId6"/>
    <p:sldId id="275" r:id="rId7"/>
    <p:sldId id="280" r:id="rId8"/>
    <p:sldId id="264" r:id="rId9"/>
    <p:sldId id="281" r:id="rId10"/>
    <p:sldId id="282" r:id="rId11"/>
    <p:sldId id="283" r:id="rId12"/>
    <p:sldId id="284" r:id="rId13"/>
    <p:sldId id="274" r:id="rId14"/>
    <p:sldId id="258" r:id="rId15"/>
    <p:sldId id="265" r:id="rId16"/>
    <p:sldId id="285" r:id="rId17"/>
    <p:sldId id="286" r:id="rId18"/>
    <p:sldId id="266" r:id="rId19"/>
    <p:sldId id="287" r:id="rId20"/>
    <p:sldId id="288" r:id="rId21"/>
    <p:sldId id="289" r:id="rId22"/>
    <p:sldId id="290" r:id="rId23"/>
    <p:sldId id="267" r:id="rId24"/>
    <p:sldId id="291" r:id="rId25"/>
    <p:sldId id="292" r:id="rId26"/>
    <p:sldId id="293" r:id="rId27"/>
    <p:sldId id="295" r:id="rId28"/>
    <p:sldId id="296" r:id="rId29"/>
    <p:sldId id="297" r:id="rId30"/>
    <p:sldId id="298" r:id="rId31"/>
    <p:sldId id="262" r:id="rId32"/>
    <p:sldId id="299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4" Type="http://schemas.openxmlformats.org/officeDocument/2006/relationships/image" Target="../media/image4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1F289-66E8-4EA0-A198-A21F576BCCF6}" type="datetimeFigureOut">
              <a:rPr lang="zh-CN" altLang="en-US" smtClean="0"/>
              <a:t>2017/12/15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E2196-8FF0-4502-BC69-6E761BC015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312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strongly protective when an effective Zeeman field from intrinsic spin-orbit coupling locks the spins of Cooper pairs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direction orthogonal to an external magnetic field. 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E2196-8FF0-4502-BC69-6E761BC015A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076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Conduction-band electron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pockets near the K and K' points in the hexagonal Brillouin zone of monolayer MoS2. Electrons in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opposite K and K' points experience opposite effective magnetic fields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Beff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–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Beff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respectively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(green arrows). The blue and red colored pockets indicate electron spins oriented up and down,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respectively. (B) Side view (left) and top view (right) of the four outermost layers in a multilayered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MoS2 flake. The vertical dashed lines show the relative positions of Mo and S atoms in 2H-type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stacking. In-plane inversion symmetry is broken in each individual layer, but global inversion symmetry is restored in bulk after stacking. (C) Energy-band splitting caused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Beff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Blue and red bands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denote spins aligned up and down, respectively. Because of 2H-type stacking, adjacent layers have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opposite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Beff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the same K points. 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E2196-8FF0-4502-BC69-6E761BC015A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98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E2196-8FF0-4502-BC69-6E761BC015A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412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Magnetoresistance of sample D1 [with Tc(0) = 2.37 K near the onset of the superconducting phase] as a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of an in-plane magnetic field up to 37 T, at various temperatures. (B) Temperature dependence of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sample D1 [with Tc(0) = 7.64 K] under different in-plane magnetic fields up to 32.5 T. The dashed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lines in (A) and (B) indicate RN/2. Bc2 is determined as the intercept between dashed lines and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curves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E2196-8FF0-4502-BC69-6E761BC015A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751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concept of the </a:t>
            </a:r>
            <a:r>
              <a:rPr lang="en-US" altLang="zh-CN" dirty="0" err="1"/>
              <a:t>Ising</a:t>
            </a:r>
            <a:r>
              <a:rPr lang="en-US" altLang="zh-CN" dirty="0"/>
              <a:t> superconductor is also applicable to other layered systems, where similar intrinsic SOC could be induced</a:t>
            </a:r>
          </a:p>
          <a:p>
            <a:r>
              <a:rPr lang="en-US" altLang="zh-CN" dirty="0"/>
              <a:t>by symmetry breaking.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E2196-8FF0-4502-BC69-6E761BC015A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297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9BFDE4-97C3-40C9-B770-135051019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738A26-7E96-47B9-9ADD-3A894E6593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B36AEE-FBA5-4536-89B9-29A2CC577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B0A5E-7AFB-471A-835D-AFC9F39DA48B}" type="datetimeFigureOut">
              <a:rPr lang="zh-CN" altLang="en-US" smtClean="0"/>
              <a:t>2017/12/15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B513FF-1385-4D4F-8226-27BECD338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6C2750-C55F-45EC-93A6-11BBFCE5E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50113-A78F-402E-B437-4FEF84241C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85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75CAB-23E6-460D-9A1B-314BAB40E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31D829-7C4F-4A57-8116-38312CC5D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19D6AD-3829-454D-803C-20A223632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B0A5E-7AFB-471A-835D-AFC9F39DA48B}" type="datetimeFigureOut">
              <a:rPr lang="zh-CN" altLang="en-US" smtClean="0"/>
              <a:t>2017/12/15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DB85EE-6F0B-4D0A-8D50-0DE22009D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1189E6-EAB1-4FC3-A4B0-625DC304D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50113-A78F-402E-B437-4FEF84241C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797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4D6C204-2D4C-4B99-BFA2-1959F00F44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38E2C59-9267-47EB-BA35-C8F232175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B821F1-372E-44E2-AF37-B1C650353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B0A5E-7AFB-471A-835D-AFC9F39DA48B}" type="datetimeFigureOut">
              <a:rPr lang="zh-CN" altLang="en-US" smtClean="0"/>
              <a:t>2017/12/15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CFF886-84F4-49DC-9DE6-E7327725A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40B660-FD11-4D59-B939-2AFB2FC7A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50113-A78F-402E-B437-4FEF84241C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97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DC68E-88CB-4E2A-8AE3-C74801B8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119029-3544-49DA-86E7-7E057D1F5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0C9B90-6F55-446F-92DD-DAF5C3D58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B0A5E-7AFB-471A-835D-AFC9F39DA48B}" type="datetimeFigureOut">
              <a:rPr lang="zh-CN" altLang="en-US" smtClean="0"/>
              <a:t>2017/12/15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EA767C-86C2-4307-87CF-47C39C1EC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BC90C0-EF68-407F-9DC1-AEDEF11F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50113-A78F-402E-B437-4FEF84241C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05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DE1C8D-A224-4361-927A-2B7D3EC68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903B9B-D676-4B9B-A1AE-B732FD745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235399-5BA6-4AB1-8064-49B1FF00D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B0A5E-7AFB-471A-835D-AFC9F39DA48B}" type="datetimeFigureOut">
              <a:rPr lang="zh-CN" altLang="en-US" smtClean="0"/>
              <a:t>2017/12/15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D50FF9-D291-45CF-BEA8-0C92195F1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544F6-B9E5-4E6C-BFD6-5BD20DC43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50113-A78F-402E-B437-4FEF84241C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733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C1215-A2B6-44DF-863F-6DE26EC4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319852-AAFE-4B6F-9F88-BFB122A08C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557590-4360-42C0-BBB7-C37F952D05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BB4D23-CBC6-4142-9332-F5E69AB5F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B0A5E-7AFB-471A-835D-AFC9F39DA48B}" type="datetimeFigureOut">
              <a:rPr lang="zh-CN" altLang="en-US" smtClean="0"/>
              <a:t>2017/12/15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F02340-3933-4BF1-8087-2E2ABFC6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C9FE6D-C49E-4411-BA2D-19F6F1323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50113-A78F-402E-B437-4FEF84241C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862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585956-1BF7-46F5-8EE4-0772856F2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8F2050-E835-4AD7-8969-AF61F79E2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71318B-D1DD-4AE2-98A6-24A372C28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4B4B444-BDE1-4A79-A200-CD71DDF648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AB8FE4-0ACD-4B92-94E0-506F1E582B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6743CEC-3BE6-4D2E-A95E-5934F993F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B0A5E-7AFB-471A-835D-AFC9F39DA48B}" type="datetimeFigureOut">
              <a:rPr lang="zh-CN" altLang="en-US" smtClean="0"/>
              <a:t>2017/12/15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9D75627-98AF-4AE3-8CC1-1A00D1D65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144810-8020-4F34-9F8D-5C375528E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50113-A78F-402E-B437-4FEF84241C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006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09C22-BD05-4327-88D5-1F9EA4C34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66E8BB-E5FB-423B-82A3-94EEB3B14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B0A5E-7AFB-471A-835D-AFC9F39DA48B}" type="datetimeFigureOut">
              <a:rPr lang="zh-CN" altLang="en-US" smtClean="0"/>
              <a:t>2017/12/15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3D2FE4A-6738-45C3-9A0B-36A6875E8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D2F1B5-5A68-4CDC-85F7-D59F34F4D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50113-A78F-402E-B437-4FEF84241C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010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8CA63F-E0DE-443A-86D6-2AD76EC69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B0A5E-7AFB-471A-835D-AFC9F39DA48B}" type="datetimeFigureOut">
              <a:rPr lang="zh-CN" altLang="en-US" smtClean="0"/>
              <a:t>2017/12/15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A18A34-D810-4968-BFB7-ED8384F9A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C069D-BD68-46C3-939E-4AF34CE7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50113-A78F-402E-B437-4FEF84241C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726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351BB0-B62A-410F-B267-293B2AA22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BBBA5A-E067-46B6-ACCE-03145366F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961ADBB-9FC2-4845-BDBC-E78173195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179971-3103-4702-9D18-F28A3326E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B0A5E-7AFB-471A-835D-AFC9F39DA48B}" type="datetimeFigureOut">
              <a:rPr lang="zh-CN" altLang="en-US" smtClean="0"/>
              <a:t>2017/12/15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881AE1-766B-43E7-B183-1B9C3CD4D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16DC24-C693-4410-AE09-FE101D28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50113-A78F-402E-B437-4FEF84241C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051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E7DE7-543F-4A65-95D4-A2ED74A21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E0BCDE0-23C5-405D-816D-EEA440FE3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BFD3D0-BA11-4528-9664-80C6FDD6D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24728D-382B-4AE5-B75F-E4CE8B2A1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B0A5E-7AFB-471A-835D-AFC9F39DA48B}" type="datetimeFigureOut">
              <a:rPr lang="zh-CN" altLang="en-US" smtClean="0"/>
              <a:t>2017/12/15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54CEAA-5DD8-4AAB-8654-8FBE87FEE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05516F-4E24-4C3E-8570-A4E461E7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50113-A78F-402E-B437-4FEF84241C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409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4043E39-EDC6-45B3-B97E-9BFF23332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9231F1-656A-4853-8358-009C741A1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6707B5-DDCE-4B25-8A69-852C6220E8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B0A5E-7AFB-471A-835D-AFC9F39DA48B}" type="datetimeFigureOut">
              <a:rPr lang="zh-CN" altLang="en-US" smtClean="0"/>
              <a:t>2017/12/15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F9A6EF-0E6A-4A36-843F-DEDFD353A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A5CB90-C419-4075-8FCB-93B70A1CC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50113-A78F-402E-B437-4FEF84241C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625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t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4.png"/><Relationship Id="rId4" Type="http://schemas.openxmlformats.org/officeDocument/2006/relationships/image" Target="../media/image32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mp"/><Relationship Id="rId13" Type="http://schemas.openxmlformats.org/officeDocument/2006/relationships/image" Target="../media/image42.wmf"/><Relationship Id="rId3" Type="http://schemas.openxmlformats.org/officeDocument/2006/relationships/image" Target="../media/image43.emf"/><Relationship Id="rId7" Type="http://schemas.openxmlformats.org/officeDocument/2006/relationships/image" Target="../media/image40.w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45.tmp"/><Relationship Id="rId5" Type="http://schemas.openxmlformats.org/officeDocument/2006/relationships/image" Target="../media/image39.wmf"/><Relationship Id="rId10" Type="http://schemas.openxmlformats.org/officeDocument/2006/relationships/image" Target="../media/image41.wmf"/><Relationship Id="rId4" Type="http://schemas.openxmlformats.org/officeDocument/2006/relationships/oleObject" Target="../embeddings/oleObject3.bin"/><Relationship Id="rId9" Type="http://schemas.openxmlformats.org/officeDocument/2006/relationships/oleObject" Target="../embeddings/oleObject5.bin"/><Relationship Id="rId1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7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55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tmp"/><Relationship Id="rId4" Type="http://schemas.openxmlformats.org/officeDocument/2006/relationships/image" Target="../media/image4.tm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tm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mp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C232D62-F832-4421-ADE8-C507F95B96AF}"/>
              </a:ext>
            </a:extLst>
          </p:cNvPr>
          <p:cNvSpPr/>
          <p:nvPr/>
        </p:nvSpPr>
        <p:spPr>
          <a:xfrm>
            <a:off x="1334124" y="2502083"/>
            <a:ext cx="952375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superconductivity in gated MoS2</a:t>
            </a:r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6B7EE8-24BE-4301-9723-146DC4CB04C3}"/>
              </a:ext>
            </a:extLst>
          </p:cNvPr>
          <p:cNvSpPr txBox="1"/>
          <p:nvPr/>
        </p:nvSpPr>
        <p:spPr>
          <a:xfrm>
            <a:off x="9265389" y="4883547"/>
            <a:ext cx="2031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陈光毅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导师：陈剑豪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量子材料中心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17.12.15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645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>
            <a:extLst>
              <a:ext uri="{FF2B5EF4-FFF2-40B4-BE49-F238E27FC236}">
                <a16:creationId xmlns:a16="http://schemas.microsoft.com/office/drawing/2014/main" id="{7676CBAC-2F38-464F-8353-021053B11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287" y="971900"/>
            <a:ext cx="7200000" cy="4175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F7B2D7-B3CC-4314-B3B9-979FB828E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804" y="2499796"/>
            <a:ext cx="4320000" cy="4191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132BC43-D07B-43FC-8F1E-90790A320C9E}"/>
              </a:ext>
            </a:extLst>
          </p:cNvPr>
          <p:cNvSpPr/>
          <p:nvPr/>
        </p:nvSpPr>
        <p:spPr>
          <a:xfrm>
            <a:off x="2703225" y="1554672"/>
            <a:ext cx="82395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parallel-aligned spin configuration in Cooper pairs is not affected by Pauli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paramagentism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Bc2 can easily exceed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Bp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609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298E6E-9719-4B42-BA05-62D582DC2677}"/>
              </a:ext>
            </a:extLst>
          </p:cNvPr>
          <p:cNvSpPr/>
          <p:nvPr/>
        </p:nvSpPr>
        <p:spPr>
          <a:xfrm>
            <a:off x="1697013" y="1182006"/>
            <a:ext cx="9065924" cy="2351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/>
              <a:buBlip>
                <a:blip r:embed="rId2"/>
              </a:buBlip>
            </a:pPr>
            <a:r>
              <a:rPr lang="en-US" altLang="zh-CN" sz="2000" kern="100" dirty="0">
                <a:latin typeface="Times New Roman"/>
                <a:cs typeface="Times New Roman"/>
              </a:rPr>
              <a:t>Pauli limit may be greatly exceeded through spin-orbit scattering, which randomizes electron spins and thus weakens the spin paramagnetic effect. 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/>
              <a:buBlip>
                <a:blip r:embed="rId2"/>
              </a:buBlip>
            </a:pPr>
            <a:endParaRPr lang="en-US" altLang="zh-CN" sz="2000" kern="100" dirty="0">
              <a:latin typeface="Times New Roman"/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/>
              <a:buBlip>
                <a:blip r:embed="rId2"/>
              </a:buBlip>
            </a:pPr>
            <a:r>
              <a:rPr lang="en-US" altLang="zh-CN" sz="2000" kern="100" dirty="0">
                <a:latin typeface="Times New Roman"/>
                <a:cs typeface="Times New Roman"/>
              </a:rPr>
              <a:t>Several models have been developed to include the effects of Pauli spin </a:t>
            </a:r>
            <a:r>
              <a:rPr lang="en-US" altLang="zh-CN" sz="2000" kern="100" dirty="0" err="1">
                <a:latin typeface="Times New Roman"/>
                <a:cs typeface="Times New Roman"/>
              </a:rPr>
              <a:t>paramagnetism</a:t>
            </a:r>
            <a:r>
              <a:rPr lang="en-US" altLang="zh-CN" sz="2000" kern="100" dirty="0">
                <a:latin typeface="Times New Roman"/>
                <a:cs typeface="Times New Roman"/>
              </a:rPr>
              <a:t> and spin-orbit scattering, such as WHH theory and KLB theory.</a:t>
            </a:r>
            <a:endParaRPr lang="zh-CN" altLang="zh-CN" sz="2000" kern="1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0837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DFECA29-001A-47E8-B6FC-8E9FA641D18E}"/>
              </a:ext>
            </a:extLst>
          </p:cNvPr>
          <p:cNvSpPr txBox="1"/>
          <p:nvPr/>
        </p:nvSpPr>
        <p:spPr>
          <a:xfrm>
            <a:off x="1241684" y="800286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 descr="屏幕剪辑">
            <a:extLst>
              <a:ext uri="{FF2B5EF4-FFF2-40B4-BE49-F238E27FC236}">
                <a16:creationId xmlns:a16="http://schemas.microsoft.com/office/drawing/2014/main" id="{7816CAF1-A558-46BD-B33C-2BAC47CA4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569" y="2993856"/>
            <a:ext cx="2942613" cy="288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7B3B935-3E52-436E-90C9-8661807A6331}"/>
              </a:ext>
            </a:extLst>
          </p:cNvPr>
          <p:cNvSpPr/>
          <p:nvPr/>
        </p:nvSpPr>
        <p:spPr>
          <a:xfrm>
            <a:off x="2090569" y="1619268"/>
            <a:ext cx="86423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EDLT: electric double-layer transistors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Ultra-high charge-carrier accumulation at the sample/electrolyte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Carriers are induced electrostatically without introducing extrinsic disorder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991AE6-6ECE-4151-9131-F6842EC98CE6}"/>
              </a:ext>
            </a:extLst>
          </p:cNvPr>
          <p:cNvSpPr/>
          <p:nvPr/>
        </p:nvSpPr>
        <p:spPr>
          <a:xfrm>
            <a:off x="1786482" y="6008934"/>
            <a:ext cx="56969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Science </a:t>
            </a:r>
            <a:r>
              <a:rPr lang="fr-FR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338</a:t>
            </a:r>
            <a:r>
              <a:rPr lang="fr-FR" altLang="zh-CN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1193, 2012;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350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1353, 2015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F4F8D4-B8B6-4D95-BFAA-E793A0191C35}"/>
              </a:ext>
            </a:extLst>
          </p:cNvPr>
          <p:cNvSpPr/>
          <p:nvPr/>
        </p:nvSpPr>
        <p:spPr>
          <a:xfrm>
            <a:off x="7414633" y="6008934"/>
            <a:ext cx="3025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Physics </a:t>
            </a:r>
            <a:r>
              <a:rPr lang="fr-FR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fr-FR" altLang="zh-CN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144, 2016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 descr="屏幕剪辑">
            <a:extLst>
              <a:ext uri="{FF2B5EF4-FFF2-40B4-BE49-F238E27FC236}">
                <a16:creationId xmlns:a16="http://schemas.microsoft.com/office/drawing/2014/main" id="{9917EB26-F9E1-4A69-8954-12EA5203E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427" y="2634932"/>
            <a:ext cx="2811101" cy="326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7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>
            <a:extLst>
              <a:ext uri="{FF2B5EF4-FFF2-40B4-BE49-F238E27FC236}">
                <a16:creationId xmlns:a16="http://schemas.microsoft.com/office/drawing/2014/main" id="{03A57318-3168-4CF6-8159-6F6ABB83E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914" y="1805799"/>
            <a:ext cx="8100762" cy="32464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84981" y="963827"/>
            <a:ext cx="1692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8287315" y="6026441"/>
            <a:ext cx="1024907" cy="457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B</a:t>
            </a:r>
            <a:r>
              <a:rPr lang="en-US" altLang="zh-CN" baseline="-25000" dirty="0" err="1">
                <a:solidFill>
                  <a:schemeClr val="tx1"/>
                </a:solidFill>
              </a:rPr>
              <a:t>eff</a:t>
            </a:r>
            <a:r>
              <a:rPr lang="en-US" altLang="zh-CN" baseline="-25000" dirty="0">
                <a:solidFill>
                  <a:schemeClr val="tx1"/>
                </a:solidFill>
              </a:rPr>
              <a:t> 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891146" y="6026441"/>
            <a:ext cx="2971225" cy="457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In-plane ISB in monolayer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429073" y="6026441"/>
            <a:ext cx="1024907" cy="457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SOC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5998295" y="6255041"/>
            <a:ext cx="259492" cy="4571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7740901" y="6255041"/>
            <a:ext cx="259492" cy="4571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20FD748-866E-4655-AE38-EDD4DFB0EA26}"/>
              </a:ext>
            </a:extLst>
          </p:cNvPr>
          <p:cNvSpPr/>
          <p:nvPr/>
        </p:nvSpPr>
        <p:spPr>
          <a:xfrm>
            <a:off x="3577856" y="5200766"/>
            <a:ext cx="56969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Science </a:t>
            </a:r>
            <a:r>
              <a:rPr lang="fr-FR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338</a:t>
            </a:r>
            <a:r>
              <a:rPr lang="fr-FR" altLang="zh-CN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1193, 2012;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350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1353, 2015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437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E8EAB90-70CA-46FF-9574-9FD1EC41AC47}"/>
              </a:ext>
            </a:extLst>
          </p:cNvPr>
          <p:cNvSpPr txBox="1"/>
          <p:nvPr/>
        </p:nvSpPr>
        <p:spPr>
          <a:xfrm>
            <a:off x="1034321" y="884420"/>
            <a:ext cx="4456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 and Results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 descr="屏幕剪辑">
            <a:extLst>
              <a:ext uri="{FF2B5EF4-FFF2-40B4-BE49-F238E27FC236}">
                <a16:creationId xmlns:a16="http://schemas.microsoft.com/office/drawing/2014/main" id="{00166EE6-FFB8-4FFC-BDD9-79AC4C5D6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221" y="2208897"/>
            <a:ext cx="4313627" cy="3217541"/>
          </a:xfrm>
          <a:prstGeom prst="rect">
            <a:avLst/>
          </a:prstGeom>
        </p:spPr>
      </p:pic>
      <p:pic>
        <p:nvPicPr>
          <p:cNvPr id="7" name="图片 6" descr="屏幕剪辑">
            <a:extLst>
              <a:ext uri="{FF2B5EF4-FFF2-40B4-BE49-F238E27FC236}">
                <a16:creationId xmlns:a16="http://schemas.microsoft.com/office/drawing/2014/main" id="{E26E524F-2727-4685-8E4C-FAAA71E17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852" y="2209166"/>
            <a:ext cx="3999994" cy="327777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A776939-4C70-4BB2-82EE-73EFFA2B45A8}"/>
              </a:ext>
            </a:extLst>
          </p:cNvPr>
          <p:cNvSpPr/>
          <p:nvPr/>
        </p:nvSpPr>
        <p:spPr>
          <a:xfrm>
            <a:off x="4589034" y="5486939"/>
            <a:ext cx="56969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Science </a:t>
            </a:r>
            <a:r>
              <a:rPr lang="fr-FR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338</a:t>
            </a:r>
            <a:r>
              <a:rPr lang="fr-FR" altLang="zh-CN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1193, 2012;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350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1353, 2015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E42B8B0-8BE5-4382-9E7B-2BEB456E0583}"/>
              </a:ext>
            </a:extLst>
          </p:cNvPr>
          <p:cNvSpPr/>
          <p:nvPr/>
        </p:nvSpPr>
        <p:spPr>
          <a:xfrm>
            <a:off x="2155056" y="1540757"/>
            <a:ext cx="25587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up to 10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cm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559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剪辑">
            <a:extLst>
              <a:ext uri="{FF2B5EF4-FFF2-40B4-BE49-F238E27FC236}">
                <a16:creationId xmlns:a16="http://schemas.microsoft.com/office/drawing/2014/main" id="{06842494-2DA9-4443-8F76-10442891F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48" y="342632"/>
            <a:ext cx="8415934" cy="557848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02359C4-9C62-4FA4-98B5-F44C81BBCFF9}"/>
              </a:ext>
            </a:extLst>
          </p:cNvPr>
          <p:cNvSpPr/>
          <p:nvPr/>
        </p:nvSpPr>
        <p:spPr>
          <a:xfrm>
            <a:off x="3659644" y="6041575"/>
            <a:ext cx="56969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Science </a:t>
            </a:r>
            <a:r>
              <a:rPr lang="fr-FR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338</a:t>
            </a:r>
            <a:r>
              <a:rPr lang="fr-FR" altLang="zh-CN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1193, 2012;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350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1353, 2015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420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02997B7-6F8D-4055-8ECD-FB1D593257C1}"/>
              </a:ext>
            </a:extLst>
          </p:cNvPr>
          <p:cNvSpPr/>
          <p:nvPr/>
        </p:nvSpPr>
        <p:spPr>
          <a:xfrm>
            <a:off x="1541488" y="843677"/>
            <a:ext cx="91090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/>
                <a:cs typeface="Times New Roman"/>
              </a:rPr>
              <a:t>upper critical field of layered superconductors (or superconducting films)</a:t>
            </a:r>
            <a:endParaRPr lang="zh-CN" altLang="zh-CN" kern="100" dirty="0"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/>
              <a:buBlip>
                <a:blip r:embed="rId2"/>
              </a:buBlip>
            </a:pPr>
            <a:r>
              <a:rPr lang="en-US" altLang="zh-CN" kern="100" dirty="0">
                <a:latin typeface="Times New Roman"/>
                <a:cs typeface="Times New Roman"/>
              </a:rPr>
              <a:t>Orbital contributions: coupling between the magnetic field and the electron momentum (current loops, vortex)</a:t>
            </a:r>
            <a:endParaRPr lang="zh-CN" altLang="zh-CN" kern="100" dirty="0">
              <a:cs typeface="Times New Roman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/>
              <a:buBlip>
                <a:blip r:embed="rId2"/>
              </a:buBlip>
            </a:pPr>
            <a:r>
              <a:rPr lang="en-US" altLang="zh-CN" kern="100" dirty="0">
                <a:latin typeface="Times New Roman"/>
                <a:cs typeface="Times New Roman"/>
              </a:rPr>
              <a:t>Anisotropic Ginzburg-Landau model (Lawrence and </a:t>
            </a:r>
            <a:r>
              <a:rPr lang="en-US" altLang="zh-CN" kern="100" dirty="0" err="1">
                <a:latin typeface="Times New Roman"/>
                <a:cs typeface="Times New Roman"/>
              </a:rPr>
              <a:t>Doniach</a:t>
            </a:r>
            <a:r>
              <a:rPr lang="en-US" altLang="zh-CN" kern="100" dirty="0">
                <a:latin typeface="Times New Roman"/>
                <a:cs typeface="Times New Roman"/>
              </a:rPr>
              <a:t>, 1970-71; adapted from M. </a:t>
            </a:r>
            <a:r>
              <a:rPr lang="en-US" altLang="zh-CN" kern="100" dirty="0" err="1">
                <a:latin typeface="Times New Roman"/>
                <a:cs typeface="Times New Roman"/>
              </a:rPr>
              <a:t>Tinkham</a:t>
            </a:r>
            <a:r>
              <a:rPr lang="en-US" altLang="zh-CN" kern="100" dirty="0">
                <a:latin typeface="Times New Roman"/>
                <a:cs typeface="Times New Roman"/>
              </a:rPr>
              <a:t>, Introduction to superconductivity)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/>
              <a:buBlip>
                <a:blip r:embed="rId2"/>
              </a:buBlip>
            </a:pPr>
            <a:endParaRPr lang="en-US" altLang="zh-CN" kern="100" dirty="0">
              <a:latin typeface="Times New Roman"/>
              <a:cs typeface="Times New Roman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756C845-54FA-4058-937D-CE1169AC4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999" y="3198527"/>
            <a:ext cx="7200000" cy="3096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699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F2F440E-0A24-46B9-8B91-150C52F3E0CE}"/>
              </a:ext>
            </a:extLst>
          </p:cNvPr>
          <p:cNvSpPr/>
          <p:nvPr/>
        </p:nvSpPr>
        <p:spPr>
          <a:xfrm>
            <a:off x="1706380" y="913484"/>
            <a:ext cx="877923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/>
              <a:buBlip>
                <a:blip r:embed="rId2"/>
              </a:buBlip>
            </a:pPr>
            <a:r>
              <a:rPr lang="en-US" altLang="zh-CN" kern="100" dirty="0">
                <a:latin typeface="Times New Roman"/>
                <a:cs typeface="Times New Roman"/>
              </a:rPr>
              <a:t>2D </a:t>
            </a:r>
            <a:r>
              <a:rPr lang="en-US" altLang="zh-CN" kern="100" dirty="0" err="1">
                <a:latin typeface="Times New Roman"/>
                <a:cs typeface="Times New Roman"/>
              </a:rPr>
              <a:t>Tinkham</a:t>
            </a:r>
            <a:r>
              <a:rPr lang="en-US" altLang="zh-CN" kern="100" dirty="0">
                <a:latin typeface="Times New Roman"/>
                <a:cs typeface="Times New Roman"/>
              </a:rPr>
              <a:t> model (Phys. Rev. </a:t>
            </a:r>
            <a:r>
              <a:rPr lang="en-US" altLang="zh-CN" b="1" kern="100" dirty="0">
                <a:latin typeface="Times New Roman"/>
                <a:cs typeface="Times New Roman"/>
              </a:rPr>
              <a:t>129</a:t>
            </a:r>
            <a:r>
              <a:rPr lang="en-US" altLang="zh-CN" kern="100" dirty="0">
                <a:latin typeface="Times New Roman"/>
                <a:cs typeface="Times New Roman"/>
              </a:rPr>
              <a:t>, 2413, 1963)</a:t>
            </a:r>
          </a:p>
          <a:p>
            <a:pPr marL="342900" lvl="0" indent="-342900">
              <a:lnSpc>
                <a:spcPct val="150000"/>
              </a:lnSpc>
              <a:buBlip>
                <a:blip r:embed="rId2"/>
              </a:buBlip>
            </a:pPr>
            <a:r>
              <a:rPr lang="en-US" altLang="zh-CN" kern="100" dirty="0" err="1">
                <a:latin typeface="Times New Roman"/>
                <a:cs typeface="Times New Roman"/>
              </a:rPr>
              <a:t>Appliable</a:t>
            </a:r>
            <a:r>
              <a:rPr lang="en-US" altLang="zh-CN" kern="100" dirty="0">
                <a:latin typeface="Times New Roman"/>
                <a:cs typeface="Times New Roman"/>
              </a:rPr>
              <a:t> condition for 2D </a:t>
            </a:r>
            <a:r>
              <a:rPr lang="en-US" altLang="zh-CN" kern="100" dirty="0" err="1">
                <a:latin typeface="Times New Roman"/>
                <a:cs typeface="Times New Roman"/>
              </a:rPr>
              <a:t>Tinkham</a:t>
            </a:r>
            <a:r>
              <a:rPr lang="en-US" altLang="zh-CN" kern="100" dirty="0">
                <a:latin typeface="Times New Roman"/>
                <a:cs typeface="Times New Roman"/>
              </a:rPr>
              <a:t> model: film thickness </a:t>
            </a:r>
            <a:r>
              <a:rPr lang="en-US" altLang="zh-CN" i="1" kern="100" dirty="0">
                <a:latin typeface="Times New Roman"/>
                <a:cs typeface="Times New Roman"/>
              </a:rPr>
              <a:t>d</a:t>
            </a:r>
            <a:r>
              <a:rPr lang="en-US" altLang="zh-CN" kern="100" dirty="0">
                <a:latin typeface="Times New Roman"/>
                <a:cs typeface="Times New Roman"/>
              </a:rPr>
              <a:t> &lt; </a:t>
            </a:r>
            <a:r>
              <a:rPr lang="en-US" altLang="zh-CN" kern="100" dirty="0">
                <a:latin typeface="Times New Roman"/>
                <a:cs typeface="Times New Roman"/>
                <a:sym typeface="Mathematica1"/>
              </a:rPr>
              <a:t></a:t>
            </a:r>
            <a:r>
              <a:rPr lang="en-US" altLang="zh-CN" kern="100" dirty="0">
                <a:latin typeface="Times New Roman"/>
                <a:cs typeface="Times New Roman"/>
              </a:rPr>
              <a:t> (This condition can be easily satisfied since </a:t>
            </a:r>
            <a:r>
              <a:rPr lang="en-US" altLang="zh-CN" kern="100" dirty="0">
                <a:latin typeface="Times New Roman"/>
                <a:cs typeface="Times New Roman"/>
                <a:sym typeface="Mathematica1"/>
              </a:rPr>
              <a:t></a:t>
            </a:r>
            <a:r>
              <a:rPr lang="en-US" altLang="zh-CN" kern="100" dirty="0">
                <a:latin typeface="Times New Roman"/>
                <a:cs typeface="Times New Roman"/>
              </a:rPr>
              <a:t> ~ 500 </a:t>
            </a:r>
            <a:r>
              <a:rPr lang="en-US" altLang="zh-CN" kern="100" dirty="0">
                <a:latin typeface="宋体"/>
                <a:cs typeface="Times New Roman"/>
              </a:rPr>
              <a:t>Å</a:t>
            </a:r>
            <a:r>
              <a:rPr lang="en-US" altLang="zh-CN" kern="100" dirty="0">
                <a:latin typeface="Times New Roman"/>
                <a:cs typeface="Times New Roman"/>
              </a:rPr>
              <a:t>)</a:t>
            </a:r>
            <a:endParaRPr lang="zh-CN" altLang="zh-CN" kern="100" dirty="0"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D432E-14F3-4590-805A-EB643E8D9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74" y="2644360"/>
            <a:ext cx="4889358" cy="360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A8310A-DF4C-4086-AD24-2CD0378AC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44359"/>
            <a:ext cx="5341368" cy="360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2482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剪辑">
            <a:extLst>
              <a:ext uri="{FF2B5EF4-FFF2-40B4-BE49-F238E27FC236}">
                <a16:creationId xmlns:a16="http://schemas.microsoft.com/office/drawing/2014/main" id="{8907FA9A-149D-4F7E-BB87-F1E9B38B4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979" y="59085"/>
            <a:ext cx="6183148" cy="64042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0CE2F15-1B08-4175-B353-E16FBD0FCAE8}"/>
              </a:ext>
            </a:extLst>
          </p:cNvPr>
          <p:cNvSpPr/>
          <p:nvPr/>
        </p:nvSpPr>
        <p:spPr>
          <a:xfrm>
            <a:off x="3729051" y="6460361"/>
            <a:ext cx="56969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Science </a:t>
            </a:r>
            <a:r>
              <a:rPr lang="fr-FR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338</a:t>
            </a:r>
            <a:r>
              <a:rPr lang="fr-FR" altLang="zh-CN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1193, 2012;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350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1353, 2015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288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>
            <a:extLst>
              <a:ext uri="{FF2B5EF4-FFF2-40B4-BE49-F238E27FC236}">
                <a16:creationId xmlns:a16="http://schemas.microsoft.com/office/drawing/2014/main" id="{DCBB8164-FD20-477C-BFDF-0402CF104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19" y="1053470"/>
            <a:ext cx="10268583" cy="312679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B1AD152-FB3A-4843-A6F4-605E3677DEBD}"/>
              </a:ext>
            </a:extLst>
          </p:cNvPr>
          <p:cNvSpPr/>
          <p:nvPr/>
        </p:nvSpPr>
        <p:spPr>
          <a:xfrm>
            <a:off x="4583367" y="4854691"/>
            <a:ext cx="3025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Physics </a:t>
            </a:r>
            <a:r>
              <a:rPr lang="fr-FR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fr-FR" altLang="zh-CN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144, 2016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866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A19A8A7E-76DE-4EFE-9301-8513D30AC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88640"/>
            <a:ext cx="7200000" cy="655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0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>
            <a:extLst>
              <a:ext uri="{FF2B5EF4-FFF2-40B4-BE49-F238E27FC236}">
                <a16:creationId xmlns:a16="http://schemas.microsoft.com/office/drawing/2014/main" id="{CDF24C2C-5CD6-4F86-96B7-F20318C98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367" y="1407640"/>
            <a:ext cx="9144370" cy="3379199"/>
          </a:xfrm>
          <a:prstGeom prst="rect">
            <a:avLst/>
          </a:prstGeom>
        </p:spPr>
      </p:pic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FDD4E077-371B-4591-84B1-C2600FE3C3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0988743"/>
              </p:ext>
            </p:extLst>
          </p:nvPr>
        </p:nvGraphicFramePr>
        <p:xfrm>
          <a:off x="3661206" y="5760915"/>
          <a:ext cx="4559246" cy="716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Equation" r:id="rId4" imgW="2438400" imgH="393700" progId="Equation.DSMT4">
                  <p:embed/>
                </p:oleObj>
              </mc:Choice>
              <mc:Fallback>
                <p:oleObj name="Equation" r:id="rId4" imgW="2438400" imgH="39370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1206" y="5760915"/>
                        <a:ext cx="4559246" cy="7166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C3EB00A-70AF-4F6E-BB67-2D3C63A0F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7481" y="4764200"/>
            <a:ext cx="872669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When considering superconductivity in the 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2D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limit,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interlayer coupling is set to zero. For strong spin-orbit scattering, the </a:t>
            </a:r>
            <a:r>
              <a:rPr kumimoji="0" lang="en-US" altLang="zh-CN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KLB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fitting reduces to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4BF9A6-75E4-4DE5-B653-E63F528E5F22}"/>
              </a:ext>
            </a:extLst>
          </p:cNvPr>
          <p:cNvSpPr txBox="1"/>
          <p:nvPr/>
        </p:nvSpPr>
        <p:spPr>
          <a:xfrm>
            <a:off x="1024593" y="816527"/>
            <a:ext cx="2089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880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A0D59A9-806D-41AA-BBF3-AFE1B0D4E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958" y="23143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DDA80925-B43A-4D25-BB56-C56998A849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0861155"/>
              </p:ext>
            </p:extLst>
          </p:nvPr>
        </p:nvGraphicFramePr>
        <p:xfrm>
          <a:off x="3928710" y="276058"/>
          <a:ext cx="4824536" cy="789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3" imgW="2438400" imgH="393700" progId="Equation.DSMT4">
                  <p:embed/>
                </p:oleObj>
              </mc:Choice>
              <mc:Fallback>
                <p:oleObj name="Equation" r:id="rId3" imgW="2438400" imgH="39370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8710" y="276058"/>
                        <a:ext cx="4824536" cy="7894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3">
            <a:extLst>
              <a:ext uri="{FF2B5EF4-FFF2-40B4-BE49-F238E27FC236}">
                <a16:creationId xmlns:a16="http://schemas.microsoft.com/office/drawing/2014/main" id="{D6A43562-5546-4788-A0EE-5B75BE134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606" y="1037325"/>
            <a:ext cx="6480000" cy="4783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17368CE-0AAB-488A-8EB9-CBAF4057FCFE}"/>
              </a:ext>
            </a:extLst>
          </p:cNvPr>
          <p:cNvSpPr/>
          <p:nvPr/>
        </p:nvSpPr>
        <p:spPr>
          <a:xfrm>
            <a:off x="2567304" y="5885125"/>
            <a:ext cx="86603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31F20"/>
                </a:solidFill>
                <a:latin typeface="AdvTTd7835f12"/>
              </a:rPr>
              <a:t>KLB theory yield </a:t>
            </a:r>
            <a:r>
              <a:rPr lang="en-US" altLang="zh-CN" dirty="0" err="1">
                <a:solidFill>
                  <a:srgbClr val="231F20"/>
                </a:solidFill>
                <a:latin typeface="AdvTTd7835f12"/>
              </a:rPr>
              <a:t>avery</a:t>
            </a:r>
            <a:r>
              <a:rPr lang="en-US" altLang="zh-CN" dirty="0">
                <a:solidFill>
                  <a:srgbClr val="231F20"/>
                </a:solidFill>
                <a:latin typeface="AdvTTd7835f12"/>
              </a:rPr>
              <a:t> short SOS time of ~24 fs </a:t>
            </a:r>
            <a:r>
              <a:rPr lang="zh-CN" altLang="en-US" dirty="0">
                <a:solidFill>
                  <a:srgbClr val="231F20"/>
                </a:solidFill>
                <a:latin typeface="AdvTTd7835f12"/>
              </a:rPr>
              <a:t>，</a:t>
            </a:r>
            <a:r>
              <a:rPr lang="en-US" altLang="zh-CN" dirty="0">
                <a:solidFill>
                  <a:srgbClr val="231F20"/>
                </a:solidFill>
                <a:latin typeface="AdvTTd7835f12"/>
              </a:rPr>
              <a:t>which is less than the total scattering time of 185 fs estimated from resistivity measurements at 15 K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7166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>
            <a:extLst>
              <a:ext uri="{FF2B5EF4-FFF2-40B4-BE49-F238E27FC236}">
                <a16:creationId xmlns:a16="http://schemas.microsoft.com/office/drawing/2014/main" id="{2B4D09B5-463F-41A2-8B8D-967C98319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04" y="3203963"/>
            <a:ext cx="8928000" cy="3546501"/>
          </a:xfrm>
          <a:prstGeom prst="rect">
            <a:avLst/>
          </a:prstGeom>
        </p:spPr>
      </p:pic>
      <p:pic>
        <p:nvPicPr>
          <p:cNvPr id="3" name="图片 2" descr="屏幕剪辑">
            <a:extLst>
              <a:ext uri="{FF2B5EF4-FFF2-40B4-BE49-F238E27FC236}">
                <a16:creationId xmlns:a16="http://schemas.microsoft.com/office/drawing/2014/main" id="{8477D40B-C451-4D2D-B1FE-42B37EE6C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145221"/>
            <a:ext cx="6480000" cy="305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1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屏幕剪辑">
            <a:extLst>
              <a:ext uri="{FF2B5EF4-FFF2-40B4-BE49-F238E27FC236}">
                <a16:creationId xmlns:a16="http://schemas.microsoft.com/office/drawing/2014/main" id="{DFE8C6AA-5904-4D94-990A-C1AAFCF2E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42" y="4765977"/>
            <a:ext cx="6685210" cy="51868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A53C98E-AE88-4C4B-A8AF-A8CA7690E06E}"/>
              </a:ext>
            </a:extLst>
          </p:cNvPr>
          <p:cNvSpPr/>
          <p:nvPr/>
        </p:nvSpPr>
        <p:spPr>
          <a:xfrm>
            <a:off x="1803815" y="1901514"/>
            <a:ext cx="85843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baseline="-250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c2</a:t>
            </a:r>
            <a:r>
              <a:rPr lang="en-US" altLang="zh-CN" sz="20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enhancement is mainly caused by the intrinsic spin-orbit coupling in MoS2.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13DBDC8-C9ED-4ADF-B082-511AAE22CA4C}"/>
              </a:ext>
            </a:extLst>
          </p:cNvPr>
          <p:cNvSpPr/>
          <p:nvPr/>
        </p:nvSpPr>
        <p:spPr>
          <a:xfrm>
            <a:off x="779818" y="814574"/>
            <a:ext cx="5742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kern="100" dirty="0">
                <a:solidFill>
                  <a:prstClr val="black"/>
                </a:solidFill>
                <a:latin typeface="Times New Roman"/>
                <a:cs typeface="Times New Roman"/>
              </a:rPr>
              <a:t>Intrinsic mechanism: </a:t>
            </a:r>
            <a:r>
              <a:rPr lang="en-US" altLang="zh-CN" sz="2400" kern="100" dirty="0" err="1">
                <a:solidFill>
                  <a:prstClr val="black"/>
                </a:solidFill>
                <a:latin typeface="Times New Roman"/>
                <a:cs typeface="Times New Roman"/>
              </a:rPr>
              <a:t>Ising</a:t>
            </a:r>
            <a:r>
              <a:rPr lang="en-US" altLang="zh-CN" sz="2400" kern="100" dirty="0">
                <a:solidFill>
                  <a:prstClr val="black"/>
                </a:solidFill>
                <a:latin typeface="Times New Roman"/>
                <a:cs typeface="Times New Roman"/>
              </a:rPr>
              <a:t> superconductivity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B732B4-1876-4368-87EE-383EDDBD089A}"/>
              </a:ext>
            </a:extLst>
          </p:cNvPr>
          <p:cNvSpPr txBox="1"/>
          <p:nvPr/>
        </p:nvSpPr>
        <p:spPr>
          <a:xfrm>
            <a:off x="2500642" y="2846495"/>
            <a:ext cx="2300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Zeeman type SOC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Rashaba</a:t>
            </a:r>
            <a:r>
              <a:rPr lang="en-US" altLang="zh-CN" dirty="0"/>
              <a:t> type SOC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1704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>
            <a:extLst>
              <a:ext uri="{FF2B5EF4-FFF2-40B4-BE49-F238E27FC236}">
                <a16:creationId xmlns:a16="http://schemas.microsoft.com/office/drawing/2014/main" id="{01D781E5-BDA3-4663-AFAA-ECD2C160C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756" y="556811"/>
            <a:ext cx="8678487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90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>
            <a:extLst>
              <a:ext uri="{FF2B5EF4-FFF2-40B4-BE49-F238E27FC236}">
                <a16:creationId xmlns:a16="http://schemas.microsoft.com/office/drawing/2014/main" id="{521FD01A-6F01-4E85-ADD1-B8F1800D6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475" y="470875"/>
            <a:ext cx="3200001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84B5DCBE-1C38-45B5-B19A-05C3343FA9F5}"/>
              </a:ext>
            </a:extLst>
          </p:cNvPr>
          <p:cNvSpPr txBox="1"/>
          <p:nvPr/>
        </p:nvSpPr>
        <p:spPr>
          <a:xfrm>
            <a:off x="1605156" y="342465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Rashba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type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D139ADDF-326C-462D-BCB3-43A0BA996E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895220"/>
              </p:ext>
            </p:extLst>
          </p:nvPr>
        </p:nvGraphicFramePr>
        <p:xfrm>
          <a:off x="1605478" y="856094"/>
          <a:ext cx="3621168" cy="1074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Equation" r:id="rId4" imgW="1409400" imgH="419040" progId="Equation.DSMT4">
                  <p:embed/>
                </p:oleObj>
              </mc:Choice>
              <mc:Fallback>
                <p:oleObj name="Equation" r:id="rId4" imgW="1409400" imgH="41904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05478" y="856094"/>
                        <a:ext cx="3621168" cy="1074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3">
            <a:extLst>
              <a:ext uri="{FF2B5EF4-FFF2-40B4-BE49-F238E27FC236}">
                <a16:creationId xmlns:a16="http://schemas.microsoft.com/office/drawing/2014/main" id="{C536C297-3478-4ABE-9AEB-895AF72E93BA}"/>
              </a:ext>
            </a:extLst>
          </p:cNvPr>
          <p:cNvSpPr txBox="1"/>
          <p:nvPr/>
        </p:nvSpPr>
        <p:spPr>
          <a:xfrm>
            <a:off x="1605156" y="1854633"/>
            <a:ext cx="4032448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Spin splitting between majority and minority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324C568-BEBB-4394-AFFB-FABF734A79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106599"/>
              </p:ext>
            </p:extLst>
          </p:nvPr>
        </p:nvGraphicFramePr>
        <p:xfrm>
          <a:off x="3405356" y="2495021"/>
          <a:ext cx="720080" cy="540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Equation" r:id="rId6" imgW="253800" imgH="190440" progId="Equation.DSMT4">
                  <p:embed/>
                </p:oleObj>
              </mc:Choice>
              <mc:Fallback>
                <p:oleObj name="Equation" r:id="rId6" imgW="253800" imgH="190440" progId="Equation.DSMT4">
                  <p:embed/>
                  <p:pic>
                    <p:nvPicPr>
                      <p:cNvPr id="45" name="对象 4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05356" y="2495021"/>
                        <a:ext cx="720080" cy="540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屏幕剪辑">
            <a:extLst>
              <a:ext uri="{FF2B5EF4-FFF2-40B4-BE49-F238E27FC236}">
                <a16:creationId xmlns:a16="http://schemas.microsoft.com/office/drawing/2014/main" id="{721FB967-4AB6-42CE-9CEA-9758A8A6D4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397" y="3243189"/>
            <a:ext cx="4639323" cy="743054"/>
          </a:xfrm>
          <a:prstGeom prst="rect">
            <a:avLst/>
          </a:prstGeom>
        </p:spPr>
      </p:pic>
      <p:sp>
        <p:nvSpPr>
          <p:cNvPr id="8" name="TextBox 54">
            <a:extLst>
              <a:ext uri="{FF2B5EF4-FFF2-40B4-BE49-F238E27FC236}">
                <a16:creationId xmlns:a16="http://schemas.microsoft.com/office/drawing/2014/main" id="{FC8AB3CC-9A19-496E-A050-50F0C4ADFA9E}"/>
              </a:ext>
            </a:extLst>
          </p:cNvPr>
          <p:cNvSpPr txBox="1"/>
          <p:nvPr/>
        </p:nvSpPr>
        <p:spPr>
          <a:xfrm>
            <a:off x="1605156" y="3654834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Zeeman type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91E1F0A-22F6-4919-BCD8-18F749A5BA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837879"/>
              </p:ext>
            </p:extLst>
          </p:nvPr>
        </p:nvGraphicFramePr>
        <p:xfrm>
          <a:off x="1605156" y="4231368"/>
          <a:ext cx="3216336" cy="503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Equation" r:id="rId9" imgW="1295280" imgH="203040" progId="Equation.DSMT4">
                  <p:embed/>
                </p:oleObj>
              </mc:Choice>
              <mc:Fallback>
                <p:oleObj name="Equation" r:id="rId9" imgW="1295280" imgH="203040" progId="Equation.DSMT4">
                  <p:embed/>
                  <p:pic>
                    <p:nvPicPr>
                      <p:cNvPr id="56" name="对象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5156" y="4231368"/>
                        <a:ext cx="3216336" cy="5035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 descr="屏幕剪辑">
            <a:extLst>
              <a:ext uri="{FF2B5EF4-FFF2-40B4-BE49-F238E27FC236}">
                <a16:creationId xmlns:a16="http://schemas.microsoft.com/office/drawing/2014/main" id="{223010DC-E9C1-4630-B094-7DEAB55D80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75" y="4003431"/>
            <a:ext cx="4752000" cy="238369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0C023A1-99F6-4FC9-9BB3-C9D629EFFA41}"/>
              </a:ext>
            </a:extLst>
          </p:cNvPr>
          <p:cNvSpPr/>
          <p:nvPr/>
        </p:nvSpPr>
        <p:spPr>
          <a:xfrm>
            <a:off x="7118152" y="6457890"/>
            <a:ext cx="37476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Phys. Rev. Lett </a:t>
            </a:r>
            <a:r>
              <a:rPr lang="en-US" altLang="zh-CN" sz="2000" b="1" dirty="0"/>
              <a:t>113</a:t>
            </a:r>
            <a:r>
              <a:rPr lang="en-US" altLang="zh-CN" sz="2000" dirty="0"/>
              <a:t>, 097001 (2014)</a:t>
            </a:r>
            <a:endParaRPr lang="zh-CN" altLang="en-US" sz="2000" dirty="0"/>
          </a:p>
        </p:txBody>
      </p:sp>
      <p:sp>
        <p:nvSpPr>
          <p:cNvPr id="12" name="TextBox 58">
            <a:extLst>
              <a:ext uri="{FF2B5EF4-FFF2-40B4-BE49-F238E27FC236}">
                <a16:creationId xmlns:a16="http://schemas.microsoft.com/office/drawing/2014/main" id="{FF289EFD-8079-46B4-B038-F87F195CF87B}"/>
              </a:ext>
            </a:extLst>
          </p:cNvPr>
          <p:cNvSpPr txBox="1"/>
          <p:nvPr/>
        </p:nvSpPr>
        <p:spPr>
          <a:xfrm>
            <a:off x="1605156" y="4776323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Spin splitting between majority and minority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CA9A5C35-9038-4B0E-B2CB-E5AFCB2D05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0540013"/>
              </p:ext>
            </p:extLst>
          </p:nvPr>
        </p:nvGraphicFramePr>
        <p:xfrm>
          <a:off x="3369786" y="5437025"/>
          <a:ext cx="7556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Equation" r:id="rId12" imgW="266400" imgH="190440" progId="Equation.DSMT4">
                  <p:embed/>
                </p:oleObj>
              </mc:Choice>
              <mc:Fallback>
                <p:oleObj name="Equation" r:id="rId12" imgW="266400" imgH="190440" progId="Equation.DSMT4">
                  <p:embed/>
                  <p:pic>
                    <p:nvPicPr>
                      <p:cNvPr id="47" name="对象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9786" y="5437025"/>
                        <a:ext cx="7556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4">
            <a:extLst>
              <a:ext uri="{FF2B5EF4-FFF2-40B4-BE49-F238E27FC236}">
                <a16:creationId xmlns:a16="http://schemas.microsoft.com/office/drawing/2014/main" id="{15CFC7FC-E22A-4C11-BD88-E8B69FE04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864" y="399107"/>
            <a:ext cx="281429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7836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>
            <a:extLst>
              <a:ext uri="{FF2B5EF4-FFF2-40B4-BE49-F238E27FC236}">
                <a16:creationId xmlns:a16="http://schemas.microsoft.com/office/drawing/2014/main" id="{08B1A961-2C31-4BBF-B606-322C85BA0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64" y="1248308"/>
            <a:ext cx="7200000" cy="5018564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9BD01F4D-113D-415A-890C-0A7E029E8FCC}"/>
              </a:ext>
            </a:extLst>
          </p:cNvPr>
          <p:cNvSpPr txBox="1"/>
          <p:nvPr/>
        </p:nvSpPr>
        <p:spPr>
          <a:xfrm>
            <a:off x="1000944" y="321802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example of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Rashba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type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Spin polarization of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BiTeI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spin resolved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ARPES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FD4B7F28-54BA-4D22-B8B0-BE5ACD11C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36" y="1773454"/>
            <a:ext cx="1991003" cy="317226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ECC0B16-A189-46D0-9B69-F08F177D38D2}"/>
              </a:ext>
            </a:extLst>
          </p:cNvPr>
          <p:cNvSpPr/>
          <p:nvPr/>
        </p:nvSpPr>
        <p:spPr>
          <a:xfrm>
            <a:off x="3798264" y="6457890"/>
            <a:ext cx="3318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Nature Material </a:t>
            </a:r>
            <a:r>
              <a:rPr lang="en-US" altLang="zh-CN" sz="2000" b="1" dirty="0"/>
              <a:t>10</a:t>
            </a:r>
            <a:r>
              <a:rPr lang="en-US" altLang="zh-CN" sz="2000" dirty="0"/>
              <a:t>, 521, 2011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947900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F77D4-8AE2-4DFC-9C49-48B2D3C8344F}"/>
              </a:ext>
            </a:extLst>
          </p:cNvPr>
          <p:cNvSpPr txBox="1"/>
          <p:nvPr/>
        </p:nvSpPr>
        <p:spPr>
          <a:xfrm>
            <a:off x="1725608" y="158160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example of Zeeman type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TMDs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 descr="屏幕剪辑">
            <a:extLst>
              <a:ext uri="{FF2B5EF4-FFF2-40B4-BE49-F238E27FC236}">
                <a16:creationId xmlns:a16="http://schemas.microsoft.com/office/drawing/2014/main" id="{5AF21919-8F2E-4FDF-8E2E-97474F5AD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600" y="759452"/>
            <a:ext cx="5760000" cy="4116783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62CC11E-083F-4FC0-8DFA-929761FD3365}"/>
              </a:ext>
            </a:extLst>
          </p:cNvPr>
          <p:cNvCxnSpPr/>
          <p:nvPr/>
        </p:nvCxnSpPr>
        <p:spPr>
          <a:xfrm>
            <a:off x="1941632" y="4078789"/>
            <a:ext cx="201622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14D4CA1-7E47-4ADE-86C4-F199ED4D05D2}"/>
              </a:ext>
            </a:extLst>
          </p:cNvPr>
          <p:cNvCxnSpPr/>
          <p:nvPr/>
        </p:nvCxnSpPr>
        <p:spPr>
          <a:xfrm rot="5400000">
            <a:off x="1869624" y="4046592"/>
            <a:ext cx="201622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EEC17BB-61F2-4D43-9F12-A27F7DC64534}"/>
              </a:ext>
            </a:extLst>
          </p:cNvPr>
          <p:cNvCxnSpPr/>
          <p:nvPr/>
        </p:nvCxnSpPr>
        <p:spPr>
          <a:xfrm>
            <a:off x="2229664" y="5414744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10">
            <a:extLst>
              <a:ext uri="{FF2B5EF4-FFF2-40B4-BE49-F238E27FC236}">
                <a16:creationId xmlns:a16="http://schemas.microsoft.com/office/drawing/2014/main" id="{100E40E7-E367-4F9B-8717-AABE15DF19CD}"/>
              </a:ext>
            </a:extLst>
          </p:cNvPr>
          <p:cNvSpPr txBox="1"/>
          <p:nvPr/>
        </p:nvSpPr>
        <p:spPr>
          <a:xfrm>
            <a:off x="1869624" y="5630768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Crystalline field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627EDD3-118A-4CC8-8C97-6385639A2413}"/>
              </a:ext>
            </a:extLst>
          </p:cNvPr>
          <p:cNvSpPr/>
          <p:nvPr/>
        </p:nvSpPr>
        <p:spPr>
          <a:xfrm>
            <a:off x="1928522" y="6350848"/>
            <a:ext cx="3050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Nature Physics </a:t>
            </a:r>
            <a:r>
              <a:rPr lang="en-US" altLang="zh-CN" sz="2000" b="1" dirty="0"/>
              <a:t>9</a:t>
            </a:r>
            <a:r>
              <a:rPr lang="en-US" altLang="zh-CN" sz="2000" dirty="0"/>
              <a:t>, 563, 2013</a:t>
            </a:r>
            <a:endParaRPr lang="zh-CN" altLang="zh-CN" sz="20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C7D9F60-C17E-4910-A0FF-A45A8A5AE09F}"/>
              </a:ext>
            </a:extLst>
          </p:cNvPr>
          <p:cNvGrpSpPr/>
          <p:nvPr/>
        </p:nvGrpSpPr>
        <p:grpSpPr>
          <a:xfrm>
            <a:off x="7126209" y="759452"/>
            <a:ext cx="3528391" cy="5940088"/>
            <a:chOff x="5724129" y="789932"/>
            <a:chExt cx="3528391" cy="5940088"/>
          </a:xfrm>
        </p:grpSpPr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DC70E48A-333E-4797-BFB1-D66BA18FEB67}"/>
                </a:ext>
              </a:extLst>
            </p:cNvPr>
            <p:cNvSpPr txBox="1"/>
            <p:nvPr/>
          </p:nvSpPr>
          <p:spPr>
            <a:xfrm>
              <a:off x="5940152" y="789932"/>
              <a:ext cx="3312368" cy="5940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CN" sz="2400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3h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M + 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CN" sz="2400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3v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 symmetry suppresses the </a:t>
              </a:r>
              <a:r>
                <a:rPr lang="en-US" altLang="zh-CN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Rashba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term, because it avoids any electric polarity along the z axis required for </a:t>
              </a:r>
              <a:r>
                <a:rPr lang="en-US" altLang="zh-CN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Rashba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spin splitting. (M is broken by gating)</a:t>
              </a:r>
            </a:p>
            <a:p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Zeeman term:</a:t>
              </a:r>
            </a:p>
            <a:p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Invariant under</a:t>
              </a:r>
            </a:p>
            <a:p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Spin polarization will be aligned along the z axis and becomes maximal/minimal along the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  <a:sym typeface="Mathematica1"/>
                </a:rPr>
                <a:t>-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 directions.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1" name="对象 10">
              <a:extLst>
                <a:ext uri="{FF2B5EF4-FFF2-40B4-BE49-F238E27FC236}">
                  <a16:creationId xmlns:a16="http://schemas.microsoft.com/office/drawing/2014/main" id="{1B0185FB-E4FA-4DF7-BAA0-5631D91AD7E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727588"/>
                </p:ext>
              </p:extLst>
            </p:nvPr>
          </p:nvGraphicFramePr>
          <p:xfrm>
            <a:off x="6300192" y="4077072"/>
            <a:ext cx="1844431" cy="4679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2" name="Equation" r:id="rId4" imgW="850680" imgH="215640" progId="Equation.DSMT4">
                    <p:embed/>
                  </p:oleObj>
                </mc:Choice>
                <mc:Fallback>
                  <p:oleObj name="Equation" r:id="rId4" imgW="850680" imgH="215640" progId="Equation.DSMT4">
                    <p:embed/>
                    <p:pic>
                      <p:nvPicPr>
                        <p:cNvPr id="12" name="对象 1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300192" y="4077072"/>
                          <a:ext cx="1844431" cy="46799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DD07796A-9F45-40C6-9785-2BD3EADE7A2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78770"/>
                </p:ext>
              </p:extLst>
            </p:nvPr>
          </p:nvGraphicFramePr>
          <p:xfrm>
            <a:off x="5724129" y="4725144"/>
            <a:ext cx="3384376" cy="3935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3" name="Equation" r:id="rId6" imgW="1638000" imgH="190440" progId="Equation.DSMT4">
                    <p:embed/>
                  </p:oleObj>
                </mc:Choice>
                <mc:Fallback>
                  <p:oleObj name="Equation" r:id="rId6" imgW="1638000" imgH="190440" progId="Equation.DSMT4">
                    <p:embed/>
                    <p:pic>
                      <p:nvPicPr>
                        <p:cNvPr id="14" name="对象 13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724129" y="4725144"/>
                          <a:ext cx="3384376" cy="39353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641542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>
            <a:extLst>
              <a:ext uri="{FF2B5EF4-FFF2-40B4-BE49-F238E27FC236}">
                <a16:creationId xmlns:a16="http://schemas.microsoft.com/office/drawing/2014/main" id="{0FF28B09-599D-45DB-8199-B791DD9C5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24" y="868681"/>
            <a:ext cx="9091476" cy="463597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B096954-3BFB-4CBB-A2A6-2B9C2AA1F3C5}"/>
              </a:ext>
            </a:extLst>
          </p:cNvPr>
          <p:cNvSpPr/>
          <p:nvPr/>
        </p:nvSpPr>
        <p:spPr>
          <a:xfrm>
            <a:off x="2453592" y="5900459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350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1353, 2015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882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>
            <a:extLst>
              <a:ext uri="{FF2B5EF4-FFF2-40B4-BE49-F238E27FC236}">
                <a16:creationId xmlns:a16="http://schemas.microsoft.com/office/drawing/2014/main" id="{EBBB4FD1-A357-4C79-9F8A-6C5B4481C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803" y="194327"/>
            <a:ext cx="3212156" cy="323467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A3F3BF0-7631-4B2B-9552-922FD4EBFCB0}"/>
              </a:ext>
            </a:extLst>
          </p:cNvPr>
          <p:cNvSpPr/>
          <p:nvPr/>
        </p:nvSpPr>
        <p:spPr>
          <a:xfrm>
            <a:off x="6096000" y="3249083"/>
            <a:ext cx="55930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Rashba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SOC alone could only enhance </a:t>
            </a:r>
            <a:r>
              <a:rPr lang="en-US" altLang="zh-CN" sz="2000" i="1" kern="100" dirty="0">
                <a:latin typeface="Times New Roman"/>
                <a:cs typeface="Times New Roman"/>
              </a:rPr>
              <a:t>H</a:t>
            </a:r>
            <a:r>
              <a:rPr lang="en-US" altLang="zh-CN" sz="2000" i="1" kern="100" baseline="-25000" dirty="0">
                <a:latin typeface="Times New Roman"/>
                <a:cs typeface="Times New Roman"/>
              </a:rPr>
              <a:t>c</a:t>
            </a:r>
            <a:r>
              <a:rPr lang="en-US" altLang="zh-CN" sz="2000" kern="100" baseline="-25000" dirty="0">
                <a:latin typeface="Times New Roman"/>
                <a:cs typeface="Times New Roman"/>
              </a:rPr>
              <a:t>2//</a:t>
            </a:r>
            <a:r>
              <a:rPr lang="en-US" altLang="zh-CN" sz="2000" kern="100" dirty="0">
                <a:latin typeface="Times New Roman"/>
                <a:cs typeface="Times New Roman"/>
              </a:rPr>
              <a:t> slightly to </a:t>
            </a:r>
            <a:r>
              <a:rPr lang="en-US" altLang="zh-CN" sz="2000" kern="100" dirty="0">
                <a:latin typeface="Times New Roman"/>
                <a:cs typeface="Times New Roman"/>
                <a:sym typeface="Mathematica1"/>
              </a:rPr>
              <a:t>2 </a:t>
            </a:r>
            <a:r>
              <a:rPr lang="en-US" altLang="zh-CN" sz="2000" i="1" kern="100" dirty="0">
                <a:latin typeface="Times New Roman"/>
                <a:cs typeface="Times New Roman"/>
                <a:sym typeface="Mathematica1"/>
              </a:rPr>
              <a:t>H</a:t>
            </a:r>
            <a:r>
              <a:rPr lang="en-US" altLang="zh-CN" sz="2000" kern="100" baseline="-25000" dirty="0">
                <a:latin typeface="Times New Roman"/>
                <a:cs typeface="Times New Roman"/>
                <a:sym typeface="Mathematica1"/>
              </a:rPr>
              <a:t>p</a:t>
            </a:r>
            <a:r>
              <a:rPr lang="en-US" altLang="zh-CN" sz="2000" kern="100" dirty="0">
                <a:latin typeface="Times New Roman"/>
                <a:cs typeface="Times New Roman"/>
                <a:sym typeface="Mathematica1"/>
              </a:rPr>
              <a:t>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plane Zeeman protection would be weakened with stronger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Rashba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SOC (strong gating, higher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 descr="屏幕剪辑">
            <a:extLst>
              <a:ext uri="{FF2B5EF4-FFF2-40B4-BE49-F238E27FC236}">
                <a16:creationId xmlns:a16="http://schemas.microsoft.com/office/drawing/2014/main" id="{6C1A4F45-1E12-4463-B336-C3E434A57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02" y="3249083"/>
            <a:ext cx="4111318" cy="360891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BC9C05B-7105-4E55-89A1-3E4AB3290892}"/>
              </a:ext>
            </a:extLst>
          </p:cNvPr>
          <p:cNvSpPr/>
          <p:nvPr/>
        </p:nvSpPr>
        <p:spPr>
          <a:xfrm>
            <a:off x="5254412" y="6150114"/>
            <a:ext cx="5748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1353, 2015;</a:t>
            </a:r>
            <a:r>
              <a:rPr lang="fr-FR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Physics </a:t>
            </a:r>
            <a:r>
              <a:rPr lang="fr-FR" altLang="zh-CN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fr-FR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144, 2016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C7A24104-6DBA-4D26-9925-89A9A69B43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625890"/>
              </p:ext>
            </p:extLst>
          </p:nvPr>
        </p:nvGraphicFramePr>
        <p:xfrm>
          <a:off x="5472257" y="1430427"/>
          <a:ext cx="6494159" cy="762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Equation" r:id="rId5" imgW="3136680" imgH="368280" progId="Equation.DSMT4">
                  <p:embed/>
                </p:oleObj>
              </mc:Choice>
              <mc:Fallback>
                <p:oleObj name="Equation" r:id="rId5" imgW="3136680" imgH="36828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72257" y="1430427"/>
                        <a:ext cx="6494159" cy="762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1">
            <a:extLst>
              <a:ext uri="{FF2B5EF4-FFF2-40B4-BE49-F238E27FC236}">
                <a16:creationId xmlns:a16="http://schemas.microsoft.com/office/drawing/2014/main" id="{785099C9-FAC8-4648-A16A-F18BA7E015AA}"/>
              </a:ext>
            </a:extLst>
          </p:cNvPr>
          <p:cNvSpPr txBox="1"/>
          <p:nvPr/>
        </p:nvSpPr>
        <p:spPr>
          <a:xfrm>
            <a:off x="5254412" y="718575"/>
            <a:ext cx="6712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Competition between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Rashba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Zeeman type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912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剪辑">
            <a:extLst>
              <a:ext uri="{FF2B5EF4-FFF2-40B4-BE49-F238E27FC236}">
                <a16:creationId xmlns:a16="http://schemas.microsoft.com/office/drawing/2014/main" id="{2B2029D7-64AC-4B09-94AC-9C281413D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77" y="404230"/>
            <a:ext cx="1409208" cy="1800000"/>
          </a:xfrm>
          <a:prstGeom prst="rect">
            <a:avLst/>
          </a:prstGeom>
        </p:spPr>
      </p:pic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0A62A797-1C36-471D-8A3E-B2FF50774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85" y="584230"/>
            <a:ext cx="4637923" cy="1440000"/>
          </a:xfrm>
          <a:prstGeom prst="rect">
            <a:avLst/>
          </a:prstGeom>
        </p:spPr>
      </p:pic>
      <p:pic>
        <p:nvPicPr>
          <p:cNvPr id="6" name="图片 5" descr="屏幕剪辑">
            <a:extLst>
              <a:ext uri="{FF2B5EF4-FFF2-40B4-BE49-F238E27FC236}">
                <a16:creationId xmlns:a16="http://schemas.microsoft.com/office/drawing/2014/main" id="{3E46AB5F-6ED4-48C1-A866-DE3F3A26D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947" y="2506363"/>
            <a:ext cx="4464000" cy="4018547"/>
          </a:xfrm>
          <a:prstGeom prst="rect">
            <a:avLst/>
          </a:prstGeom>
        </p:spPr>
      </p:pic>
      <p:pic>
        <p:nvPicPr>
          <p:cNvPr id="7" name="图片 6" descr="屏幕剪辑">
            <a:extLst>
              <a:ext uri="{FF2B5EF4-FFF2-40B4-BE49-F238E27FC236}">
                <a16:creationId xmlns:a16="http://schemas.microsoft.com/office/drawing/2014/main" id="{67284EE5-16D2-45F6-88CE-46F9D16CE7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49" y="2942877"/>
            <a:ext cx="4464000" cy="314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15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3A76E09-7525-41D4-ADD6-99962BFFD4D2}"/>
              </a:ext>
            </a:extLst>
          </p:cNvPr>
          <p:cNvSpPr txBox="1"/>
          <p:nvPr/>
        </p:nvSpPr>
        <p:spPr>
          <a:xfrm>
            <a:off x="1034321" y="884420"/>
            <a:ext cx="2677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AD2DB0C5-300F-4CE3-939C-7D441A758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388" y="1628875"/>
            <a:ext cx="5608492" cy="4314225"/>
          </a:xfrm>
          <a:prstGeom prst="rect">
            <a:avLst/>
          </a:prstGeom>
        </p:spPr>
      </p:pic>
      <p:pic>
        <p:nvPicPr>
          <p:cNvPr id="6" name="图片 5" descr="屏幕剪辑">
            <a:extLst>
              <a:ext uri="{FF2B5EF4-FFF2-40B4-BE49-F238E27FC236}">
                <a16:creationId xmlns:a16="http://schemas.microsoft.com/office/drawing/2014/main" id="{3E8E011F-DD35-4DB7-B673-F58C873FB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238" y="4558064"/>
            <a:ext cx="4677150" cy="87632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B1CF50F-1AAA-49F3-9C56-A2352AA39F3F}"/>
              </a:ext>
            </a:extLst>
          </p:cNvPr>
          <p:cNvSpPr/>
          <p:nvPr/>
        </p:nvSpPr>
        <p:spPr>
          <a:xfrm>
            <a:off x="4872755" y="6164335"/>
            <a:ext cx="3025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Physics </a:t>
            </a:r>
            <a:r>
              <a:rPr lang="fr-FR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fr-FR" altLang="zh-CN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139, 2016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 descr="屏幕剪辑">
            <a:extLst>
              <a:ext uri="{FF2B5EF4-FFF2-40B4-BE49-F238E27FC236}">
                <a16:creationId xmlns:a16="http://schemas.microsoft.com/office/drawing/2014/main" id="{B61D3F6A-1687-48CF-9CC4-5224503E7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70" y="1628875"/>
            <a:ext cx="3162574" cy="25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40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7B13AF5-BD88-4A6A-B8E5-21168E6CEA81}"/>
              </a:ext>
            </a:extLst>
          </p:cNvPr>
          <p:cNvSpPr txBox="1"/>
          <p:nvPr/>
        </p:nvSpPr>
        <p:spPr>
          <a:xfrm>
            <a:off x="1034321" y="884420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D4A08A-D913-4C90-972C-705D43D31687}"/>
              </a:ext>
            </a:extLst>
          </p:cNvPr>
          <p:cNvSpPr txBox="1"/>
          <p:nvPr/>
        </p:nvSpPr>
        <p:spPr>
          <a:xfrm>
            <a:off x="2952350" y="2545080"/>
            <a:ext cx="628729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Superconductor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materials and possible mechanism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986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B82F152-A4CC-45FA-94A1-7F5B7F060B20}"/>
              </a:ext>
            </a:extLst>
          </p:cNvPr>
          <p:cNvSpPr/>
          <p:nvPr/>
        </p:nvSpPr>
        <p:spPr>
          <a:xfrm>
            <a:off x="2730634" y="2644170"/>
            <a:ext cx="673073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  <a:endParaRPr lang="zh-CN" altLang="en-US" sz="96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2438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iwasa.t.u-tokyo.ac.jp/image/members_2015.jpg">
            <a:extLst>
              <a:ext uri="{FF2B5EF4-FFF2-40B4-BE49-F238E27FC236}">
                <a16:creationId xmlns:a16="http://schemas.microsoft.com/office/drawing/2014/main" id="{925BA513-C6E5-4F68-B7A7-FF1DF8FFB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730" y="3278890"/>
            <a:ext cx="4482138" cy="336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屏幕剪辑">
            <a:extLst>
              <a:ext uri="{FF2B5EF4-FFF2-40B4-BE49-F238E27FC236}">
                <a16:creationId xmlns:a16="http://schemas.microsoft.com/office/drawing/2014/main" id="{4168C638-171B-470F-9665-1767872AE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30" y="87766"/>
            <a:ext cx="8964277" cy="838317"/>
          </a:xfrm>
          <a:prstGeom prst="rect">
            <a:avLst/>
          </a:prstGeom>
        </p:spPr>
      </p:pic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8BC9F73C-CC3A-4A57-9885-166C28752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30" y="1095878"/>
            <a:ext cx="5045225" cy="2034856"/>
          </a:xfrm>
          <a:prstGeom prst="rect">
            <a:avLst/>
          </a:prstGeom>
        </p:spPr>
      </p:pic>
      <p:pic>
        <p:nvPicPr>
          <p:cNvPr id="5" name="图片 4" descr="屏幕剪辑">
            <a:extLst>
              <a:ext uri="{FF2B5EF4-FFF2-40B4-BE49-F238E27FC236}">
                <a16:creationId xmlns:a16="http://schemas.microsoft.com/office/drawing/2014/main" id="{1BE6EC7D-5AAA-47FC-AD81-9C5B4DF11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160" y="1523795"/>
            <a:ext cx="3935213" cy="868227"/>
          </a:xfrm>
          <a:prstGeom prst="rect">
            <a:avLst/>
          </a:prstGeom>
        </p:spPr>
      </p:pic>
      <p:pic>
        <p:nvPicPr>
          <p:cNvPr id="6" name="图片 5" descr="屏幕剪辑">
            <a:extLst>
              <a:ext uri="{FF2B5EF4-FFF2-40B4-BE49-F238E27FC236}">
                <a16:creationId xmlns:a16="http://schemas.microsoft.com/office/drawing/2014/main" id="{361F5052-95CE-4575-A454-36F7F00BCE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264" y="3429000"/>
            <a:ext cx="3620005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53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>
            <a:extLst>
              <a:ext uri="{FF2B5EF4-FFF2-40B4-BE49-F238E27FC236}">
                <a16:creationId xmlns:a16="http://schemas.microsoft.com/office/drawing/2014/main" id="{8A589C60-3C39-499D-9FE2-EEE1A4CC5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33" y="335599"/>
            <a:ext cx="3133290" cy="2376000"/>
          </a:xfrm>
          <a:prstGeom prst="rect">
            <a:avLst/>
          </a:prstGeom>
        </p:spPr>
      </p:pic>
      <p:pic>
        <p:nvPicPr>
          <p:cNvPr id="3" name="图片 2" descr="屏幕剪辑">
            <a:extLst>
              <a:ext uri="{FF2B5EF4-FFF2-40B4-BE49-F238E27FC236}">
                <a16:creationId xmlns:a16="http://schemas.microsoft.com/office/drawing/2014/main" id="{5E4A1759-1782-44EE-96D7-38F169D71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41" y="3086225"/>
            <a:ext cx="5760000" cy="3451398"/>
          </a:xfrm>
          <a:prstGeom prst="rect">
            <a:avLst/>
          </a:prstGeom>
        </p:spPr>
      </p:pic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00879604-096E-4384-83CA-48B3AEDF5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73" y="1127599"/>
            <a:ext cx="3222001" cy="1584000"/>
          </a:xfrm>
          <a:prstGeom prst="rect">
            <a:avLst/>
          </a:prstGeom>
        </p:spPr>
      </p:pic>
      <p:pic>
        <p:nvPicPr>
          <p:cNvPr id="5" name="图片 4" descr="屏幕剪辑">
            <a:extLst>
              <a:ext uri="{FF2B5EF4-FFF2-40B4-BE49-F238E27FC236}">
                <a16:creationId xmlns:a16="http://schemas.microsoft.com/office/drawing/2014/main" id="{B08DA446-9081-4FCC-9BCA-46007240B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685" y="335599"/>
            <a:ext cx="2269367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59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9B6A35-0468-4016-8239-73408F422D8E}"/>
              </a:ext>
            </a:extLst>
          </p:cNvPr>
          <p:cNvSpPr txBox="1"/>
          <p:nvPr/>
        </p:nvSpPr>
        <p:spPr>
          <a:xfrm>
            <a:off x="1911649" y="1984780"/>
            <a:ext cx="7348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superconductor (Zeeman-protected superconductor):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11648" y="3023585"/>
            <a:ext cx="734848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latin typeface="Times New Roman"/>
                <a:cs typeface="Times New Roman"/>
              </a:rPr>
              <a:t>Intrinsic spin-orbit coupling induced effective Zeeman field with opposite directions in opposite corners (K, -K) locks the spins of Cooper pairs in an </a:t>
            </a:r>
            <a:r>
              <a:rPr lang="en-US" altLang="zh-CN" sz="2000" kern="100" dirty="0" err="1">
                <a:latin typeface="Times New Roman"/>
                <a:cs typeface="Times New Roman"/>
              </a:rPr>
              <a:t>Ising</a:t>
            </a:r>
            <a:r>
              <a:rPr lang="en-US" altLang="zh-CN" sz="2000" kern="100" dirty="0">
                <a:latin typeface="Times New Roman"/>
                <a:cs typeface="Times New Roman"/>
              </a:rPr>
              <a:t>-like fashion.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kern="100" dirty="0">
              <a:latin typeface="Times New Roman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latin typeface="Times New Roman"/>
                <a:cs typeface="Times New Roman"/>
              </a:rPr>
              <a:t>Effective Zeeman field prevents the alignment of the spin to in-plane magnetic fields and hence protects the superconducting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/>
              </a:rPr>
              <a:t>In-plane critical field </a:t>
            </a:r>
            <a:r>
              <a:rPr lang="en-US" altLang="zh-CN" sz="2000" i="1" dirty="0">
                <a:latin typeface="Times New Roman"/>
              </a:rPr>
              <a:t>H</a:t>
            </a:r>
            <a:r>
              <a:rPr lang="en-US" altLang="zh-CN" sz="2000" i="1" baseline="-25000" dirty="0">
                <a:latin typeface="Times New Roman"/>
              </a:rPr>
              <a:t>c</a:t>
            </a:r>
            <a:r>
              <a:rPr lang="en-US" altLang="zh-CN" sz="2000" baseline="-25000" dirty="0">
                <a:latin typeface="Times New Roman"/>
              </a:rPr>
              <a:t>2</a:t>
            </a:r>
            <a:r>
              <a:rPr lang="en-US" altLang="zh-CN" sz="2000" dirty="0">
                <a:latin typeface="Times New Roman"/>
              </a:rPr>
              <a:t> far beyond the Pauli paramagnetic limit.</a:t>
            </a:r>
            <a:endParaRPr lang="en-US" altLang="zh-CN" sz="2000" kern="100" dirty="0">
              <a:latin typeface="Times New Roman"/>
              <a:cs typeface="Times New Roman"/>
            </a:endParaRPr>
          </a:p>
          <a:p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4204A5-26C9-4314-BC5C-94C22BEDD90F}"/>
              </a:ext>
            </a:extLst>
          </p:cNvPr>
          <p:cNvSpPr txBox="1"/>
          <p:nvPr/>
        </p:nvSpPr>
        <p:spPr>
          <a:xfrm>
            <a:off x="1034321" y="884420"/>
            <a:ext cx="2363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 descr="屏幕剪辑">
            <a:extLst>
              <a:ext uri="{FF2B5EF4-FFF2-40B4-BE49-F238E27FC236}">
                <a16:creationId xmlns:a16="http://schemas.microsoft.com/office/drawing/2014/main" id="{577A0AF4-655E-4ADD-B520-D764629C1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328" y="2446445"/>
            <a:ext cx="2160000" cy="304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38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>
            <a:extLst>
              <a:ext uri="{FF2B5EF4-FFF2-40B4-BE49-F238E27FC236}">
                <a16:creationId xmlns:a16="http://schemas.microsoft.com/office/drawing/2014/main" id="{60C71F75-241C-4907-9678-C933253D5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00" y="1583553"/>
            <a:ext cx="8784000" cy="46425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0F8DB1B-05D9-4AF2-AAF7-FA8A45949757}"/>
              </a:ext>
            </a:extLst>
          </p:cNvPr>
          <p:cNvSpPr txBox="1"/>
          <p:nvPr/>
        </p:nvSpPr>
        <p:spPr>
          <a:xfrm>
            <a:off x="1342024" y="775802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Pauli limit: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938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078956" y="3150973"/>
            <a:ext cx="1024907" cy="457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</a:t>
            </a:r>
            <a:r>
              <a:rPr lang="en-US" altLang="zh-CN" baseline="-25000" dirty="0">
                <a:solidFill>
                  <a:schemeClr val="tx1"/>
                </a:solidFill>
              </a:rPr>
              <a:t>c2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149296" y="3150973"/>
            <a:ext cx="1024907" cy="457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B</a:t>
            </a:r>
            <a:r>
              <a:rPr lang="en-US" altLang="zh-CN" baseline="-25000" dirty="0" err="1">
                <a:solidFill>
                  <a:schemeClr val="tx1"/>
                </a:solidFill>
              </a:rPr>
              <a:t>p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219636" y="1970397"/>
            <a:ext cx="4250724" cy="457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Fulde</a:t>
            </a:r>
            <a:r>
              <a:rPr lang="en-US" altLang="zh-CN" dirty="0">
                <a:solidFill>
                  <a:schemeClr val="tx1"/>
                </a:solidFill>
              </a:rPr>
              <a:t>-Ferrell-Larkin-</a:t>
            </a:r>
            <a:r>
              <a:rPr lang="en-US" altLang="zh-CN" dirty="0" err="1">
                <a:solidFill>
                  <a:schemeClr val="tx1"/>
                </a:solidFill>
              </a:rPr>
              <a:t>Ovchinnikov</a:t>
            </a:r>
            <a:r>
              <a:rPr lang="en-US" altLang="zh-CN" dirty="0">
                <a:solidFill>
                  <a:schemeClr val="tx1"/>
                </a:solidFill>
              </a:rPr>
              <a:t> state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219636" y="2798300"/>
            <a:ext cx="4250724" cy="457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Spintriplet</a:t>
            </a:r>
            <a:r>
              <a:rPr lang="en-US" altLang="zh-CN" dirty="0">
                <a:solidFill>
                  <a:schemeClr val="tx1"/>
                </a:solidFill>
              </a:rPr>
              <a:t> superconductor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12" name="右箭头 11"/>
          <p:cNvSpPr/>
          <p:nvPr/>
        </p:nvSpPr>
        <p:spPr>
          <a:xfrm rot="10800000">
            <a:off x="3378333" y="3251371"/>
            <a:ext cx="517019" cy="25640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219636" y="4465656"/>
            <a:ext cx="4250724" cy="457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Spin-orbit coupling (SOC)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219636" y="3631978"/>
            <a:ext cx="4250724" cy="457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Spin-orbit scattering (SOS)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99EDE534-B3E2-4064-8A1A-F9E72A4F9F73}"/>
              </a:ext>
            </a:extLst>
          </p:cNvPr>
          <p:cNvSpPr/>
          <p:nvPr/>
        </p:nvSpPr>
        <p:spPr>
          <a:xfrm>
            <a:off x="5809174" y="2003215"/>
            <a:ext cx="89941" cy="29080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F5CAA88-0FEB-4D49-8328-80D33B4A7F36}"/>
              </a:ext>
            </a:extLst>
          </p:cNvPr>
          <p:cNvSpPr/>
          <p:nvPr/>
        </p:nvSpPr>
        <p:spPr>
          <a:xfrm>
            <a:off x="1676499" y="962241"/>
            <a:ext cx="77822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some superconductors, the Pauli limit can be surpassed.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545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>
            <a:extLst>
              <a:ext uri="{FF2B5EF4-FFF2-40B4-BE49-F238E27FC236}">
                <a16:creationId xmlns:a16="http://schemas.microsoft.com/office/drawing/2014/main" id="{3B8337DF-7370-4E8D-BD44-6FAEABFF8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00" y="729196"/>
            <a:ext cx="8820000" cy="539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12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1775</TotalTime>
  <Words>666</Words>
  <Application>Microsoft Office PowerPoint</Application>
  <PresentationFormat>宽屏</PresentationFormat>
  <Paragraphs>100</Paragraphs>
  <Slides>32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AdvTTd7835f12</vt:lpstr>
      <vt:lpstr>Mathematica1</vt:lpstr>
      <vt:lpstr>等线</vt:lpstr>
      <vt:lpstr>等线 Light</vt:lpstr>
      <vt:lpstr>宋体</vt:lpstr>
      <vt:lpstr>Arial</vt:lpstr>
      <vt:lpstr>Times New Roman</vt:lpstr>
      <vt:lpstr>Wingdings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GuangYi Chen</dc:creator>
  <cp:lastModifiedBy>User</cp:lastModifiedBy>
  <cp:revision>67</cp:revision>
  <dcterms:created xsi:type="dcterms:W3CDTF">2017-08-06T05:52:54Z</dcterms:created>
  <dcterms:modified xsi:type="dcterms:W3CDTF">2017-12-15T12:11:49Z</dcterms:modified>
</cp:coreProperties>
</file>